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7" r:id="rId2"/>
    <p:sldMasterId id="2147483685" r:id="rId3"/>
  </p:sldMasterIdLst>
  <p:notesMasterIdLst>
    <p:notesMasterId r:id="rId16"/>
  </p:notesMasterIdLst>
  <p:sldIdLst>
    <p:sldId id="257" r:id="rId4"/>
    <p:sldId id="270" r:id="rId5"/>
    <p:sldId id="262" r:id="rId6"/>
    <p:sldId id="258" r:id="rId7"/>
    <p:sldId id="261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20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32684-DDB3-4525-AA3F-5BBE41D0723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9B033-C484-4B72-9EF5-5311DCC4B9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5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62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33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2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57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56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42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60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47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87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9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63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009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02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634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78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777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201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640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698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63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4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09600" y="6324600"/>
            <a:ext cx="2438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Razieh Moghadam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352800" y="6324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Kowsar Corp.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163151"/>
            <a:ext cx="609600" cy="63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751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685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62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200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319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0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41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56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5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31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40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66F4E-7258-4E94-964C-A9E765023BE6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E3F2A-0A31-4ECD-9EA3-23AE7A5149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A805B-8512-446A-8AD5-FFEA146DF6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9F74C-D027-4A76-B29D-559DB6126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69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D2672-2311-4340-814A-08248D0DD481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8FF45-4534-4590-BEB3-5CECAF2A8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4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evier.com/editors/perk/form-letters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evier.com/editors/perk/reviewer-bias-or-competitive-harmful-acts-by-reviewers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evier.com/editors/perk/additional-organizations-or-resources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evier.com/editors/hom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sevier.com/editors/perk/general-guidelines-all-decision-trees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elsevier.com/about/publishing-guidelines/publishing-ethic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sevier.com/about/publishing-guidelines/publishing-ethics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evier.com/editors/perk" TargetMode="External"/><Relationship Id="rId2" Type="http://schemas.openxmlformats.org/officeDocument/2006/relationships/hyperlink" Target="http://www.nature.com/authors/policies/corrections.html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evier.com/editors/perk/plagiarism-detection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evier.com/editors/perk/all-decision-trees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057400"/>
            <a:ext cx="7175351" cy="1219200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Declaring the Publication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Ethics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(Scopus Comments)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276600"/>
            <a:ext cx="6477000" cy="3496264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Razieh Moghadam,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Kowsar Corporation,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9685"/>
            <a:ext cx="1511474" cy="1571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31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Letters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"/>
            <a:ext cx="9144000" cy="5068654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567825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www.elsevier.com/editors/perk/form-letters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41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8" y="-17745"/>
            <a:ext cx="9144000" cy="541692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04800" y="563880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>
                <a:hlinkClick r:id="rId3"/>
              </a:rPr>
              <a:t>http://www.elsevier.com/editors/perk/reviewer-bias-or-competitive-harmful-acts-by-reviewers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229600" cy="1143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Additional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Organizations or Resources 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33400"/>
            <a:ext cx="8382000" cy="5103183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5486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u="sng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www.elsevier.com/editors/perk/additional-organizations-or-resources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800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00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90600" y="1446213"/>
            <a:ext cx="6965950" cy="1201738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SciVerse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Scopus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590800"/>
            <a:ext cx="6196013" cy="2598738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Scopus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officially named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SciVerse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Scopus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is a bibliographic database containing abstracts and citations for academic journal articles. It covers nearly 18,000 titles from over 5,000 international publishers, including coverage of 16,500 peer-reviewed journals in the scientific, technical, medical, and social sciences (including arts and humanities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).It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owned by Elsevier and is available online by subscription. Searches in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Scopus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incorporate searches of scientific web pages through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Scirus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another Elsevier product, as well as patent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databases.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1463"/>
            <a:ext cx="613410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63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914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Better to be as the main link in EIC/Authors/Reviewers’ Area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84" y="1066800"/>
            <a:ext cx="8153400" cy="480279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63984" y="5938381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>
                <a:hlinkClick r:id="rId3"/>
              </a:rPr>
              <a:t>http://www.elsevier.com/editors/home</a:t>
            </a:r>
            <a:endParaRPr lang="en-US" sz="2000" dirty="0" smtClean="0"/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9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Publication </a:t>
            </a: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authorship</a:t>
            </a: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plagiarism, no fraudulent data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forbidden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to publish same research in more than one journal. 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list of references, financial support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Author's responsibilities</a:t>
            </a:r>
          </a:p>
          <a:p>
            <a:pPr>
              <a:buFont typeface="Wingdings" pitchFamily="2" charset="2"/>
              <a:buChar char="v"/>
            </a:pPr>
            <a:r>
              <a:rPr lang="en-US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Authors </a:t>
            </a:r>
            <a:r>
              <a:rPr lang="en-US" sz="20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obliged to participate in peer review </a:t>
            </a:r>
            <a:r>
              <a:rPr lang="en-US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All authors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have significantly contributed to the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research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Statement that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all data in article are real and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authentic</a:t>
            </a:r>
          </a:p>
          <a:p>
            <a:pPr>
              <a:buFont typeface="Wingdings" pitchFamily="2" charset="2"/>
              <a:buChar char="v"/>
            </a:pP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 authors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obliged to provide retractions or corrections of mistakes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www.elsevier.com/editors/perk/general-guidelines-all-decision-trees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381000"/>
            <a:ext cx="784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 publication ethics and malpractice statement has to contain the subjects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below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556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70" y="228600"/>
            <a:ext cx="8656529" cy="2667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02920" indent="-457200"/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Peer review / responsibility for the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reviewers</a:t>
            </a:r>
          </a:p>
          <a:p>
            <a:pPr marL="502920" indent="-457200">
              <a:buFont typeface="Wingdings" pitchFamily="2" charset="2"/>
              <a:buChar char="v"/>
            </a:pP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Judgments should be 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</a:t>
            </a:r>
            <a:endParaRPr lang="en-US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>
              <a:buFont typeface="Wingdings" pitchFamily="2" charset="2"/>
              <a:buChar char="v"/>
            </a:pP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Reviewers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have no conflict of interest with respect to the research, the authors and/or the research 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funders</a:t>
            </a:r>
            <a:endParaRPr lang="en-US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>
              <a:buFont typeface="Wingdings" pitchFamily="2" charset="2"/>
              <a:buChar char="v"/>
            </a:pPr>
            <a:r>
              <a:rPr lang="en-US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Reviewers </a:t>
            </a:r>
            <a:r>
              <a:rPr lang="en-US" sz="20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point out relevant published work which is not yet </a:t>
            </a:r>
            <a:r>
              <a:rPr lang="en-US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cited</a:t>
            </a:r>
            <a:endParaRPr lang="en-US" sz="20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>
              <a:buFont typeface="Wingdings" pitchFamily="2" charset="2"/>
              <a:buChar char="v"/>
            </a:pP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Reviewed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articles should be treated 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confidentially</a:t>
            </a:r>
            <a:endParaRPr lang="en-US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www.elsevier.com/about/publishing-guidelines/publishing-ethics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992677"/>
            <a:ext cx="7772400" cy="381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87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Editorial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responsibilities</a:t>
            </a:r>
          </a:p>
          <a:p>
            <a:pPr>
              <a:buFont typeface="Wingdings" pitchFamily="2" charset="2"/>
              <a:buChar char="ü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Editors have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complete responsibility and authority to reject/accept an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article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Editors should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no conflict of interest with respect to articles they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reject/accept</a:t>
            </a:r>
            <a:endParaRPr lang="en-US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Only accept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paper when reasonably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certain</a:t>
            </a:r>
            <a:endParaRPr lang="en-US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When errors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found, promote publication of correction or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retraction</a:t>
            </a:r>
            <a:endParaRPr lang="en-US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Preserve anonymity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reviewers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http://www.elsevier.com/about/publishing-guidelines/publishing-ethics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58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10000"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Publishing ethics issues</a:t>
            </a:r>
          </a:p>
          <a:p>
            <a:pPr>
              <a:buFont typeface="Wingdings" pitchFamily="2" charset="2"/>
              <a:buChar char="v"/>
            </a:pP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Monitoring/safeguarding publishing ethics by editorial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board</a:t>
            </a:r>
            <a:endParaRPr lang="en-US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Guidelines for retracting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articles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www.nature.com/authors/policies/corrections.html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Maintain the integrity of the academic record</a:t>
            </a:r>
          </a:p>
          <a:p>
            <a:pPr>
              <a:buFont typeface="Wingdings" pitchFamily="2" charset="2"/>
              <a:buChar char="v"/>
            </a:pPr>
            <a:r>
              <a:rPr lang="en-US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Preclude business needs from compromising intellectual and ethical standards</a:t>
            </a:r>
          </a:p>
          <a:p>
            <a:pPr>
              <a:buFont typeface="Wingdings" pitchFamily="2" charset="2"/>
              <a:buChar char="v"/>
            </a:pP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Always be willing to publish corrections, clarifications, retractions and apologies when needed</a:t>
            </a:r>
          </a:p>
          <a:p>
            <a:pPr>
              <a:buFont typeface="Wingdings" pitchFamily="2" charset="2"/>
              <a:buChar char="ü"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no plagiarism, no fraudulent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data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www.elsevier.com/editors/perk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3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Other Subjects Which Can be Declared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229600" cy="609600"/>
          </a:xfrm>
        </p:spPr>
        <p:txBody>
          <a:bodyPr>
            <a:normAutofit/>
          </a:bodyPr>
          <a:lstStyle/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Plagiarism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Detection</a:t>
            </a:r>
          </a:p>
          <a:p>
            <a:pPr marL="0" indent="0"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19200"/>
            <a:ext cx="7736127" cy="4799556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44882" y="6018756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http://www.elsevier.com/editors/perk/plagiarism-detection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11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8229600" cy="1143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Decision Trees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" y="457200"/>
            <a:ext cx="9144000" cy="5553998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483" y="5371327"/>
            <a:ext cx="8229600" cy="1279742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hlinkClick r:id="rId3"/>
            </a:endParaRPr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www.elsevier.com/editors/perk/all-decision-trees</a:t>
            </a: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01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1327</TotalTime>
  <Words>343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1_Custom Design</vt:lpstr>
      <vt:lpstr>Custom Design</vt:lpstr>
      <vt:lpstr>Declaring the Publication Ethics (Scopus Comments)</vt:lpstr>
      <vt:lpstr>SciVerse Scopus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Subjects Which Can be Declared</vt:lpstr>
      <vt:lpstr>All Decision Trees</vt:lpstr>
      <vt:lpstr>Form Letters</vt:lpstr>
      <vt:lpstr>PowerPoint Presentation</vt:lpstr>
      <vt:lpstr>Additional Organizations or Resources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 Manual of Style</dc:title>
  <dc:creator>Mostafa</dc:creator>
  <cp:lastModifiedBy>Moghadam</cp:lastModifiedBy>
  <cp:revision>60</cp:revision>
  <dcterms:created xsi:type="dcterms:W3CDTF">2011-08-06T19:54:22Z</dcterms:created>
  <dcterms:modified xsi:type="dcterms:W3CDTF">2013-05-08T10:00:54Z</dcterms:modified>
</cp:coreProperties>
</file>