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57" r:id="rId2"/>
    <p:sldId id="258" r:id="rId3"/>
    <p:sldId id="259"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76" d="100"/>
          <a:sy n="76" d="100"/>
        </p:scale>
        <p:origin x="-120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032684-DDB3-4525-AA3F-5BBE41D07239}" type="datetimeFigureOut">
              <a:rPr lang="en-US" smtClean="0"/>
              <a:pPr/>
              <a:t>5/8/2013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59B033-C484-4B72-9EF5-5311DCC4B971}" type="slidenum">
              <a:rPr lang="en-US" smtClean="0"/>
              <a:pPr/>
              <a:t>‹#›</a:t>
            </a:fld>
            <a:endParaRPr lang="en-US"/>
          </a:p>
        </p:txBody>
      </p:sp>
    </p:spTree>
    <p:extLst>
      <p:ext uri="{BB962C8B-B14F-4D97-AF65-F5344CB8AC3E}">
        <p14:creationId xmlns:p14="http://schemas.microsoft.com/office/powerpoint/2010/main" val="2840755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B66F4E-7258-4E94-964C-A9E765023BE6}" type="datetimeFigureOut">
              <a:rPr lang="en-US" smtClean="0"/>
              <a:pPr/>
              <a:t>5/8/2013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E3F2A-0A31-4ECD-9EA3-23AE7A5149D8}" type="slidenum">
              <a:rPr lang="en-US" smtClean="0"/>
              <a:pPr/>
              <a:t>‹#›</a:t>
            </a:fld>
            <a:endParaRPr lang="en-US"/>
          </a:p>
        </p:txBody>
      </p:sp>
    </p:spTree>
    <p:extLst>
      <p:ext uri="{BB962C8B-B14F-4D97-AF65-F5344CB8AC3E}">
        <p14:creationId xmlns:p14="http://schemas.microsoft.com/office/powerpoint/2010/main" val="25093570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B66F4E-7258-4E94-964C-A9E765023BE6}" type="datetimeFigureOut">
              <a:rPr lang="en-US" smtClean="0"/>
              <a:pPr/>
              <a:t>5/8/2013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E3F2A-0A31-4ECD-9EA3-23AE7A5149D8}" type="slidenum">
              <a:rPr lang="en-US" smtClean="0"/>
              <a:pPr/>
              <a:t>‹#›</a:t>
            </a:fld>
            <a:endParaRPr lang="en-US"/>
          </a:p>
        </p:txBody>
      </p:sp>
    </p:spTree>
    <p:extLst>
      <p:ext uri="{BB962C8B-B14F-4D97-AF65-F5344CB8AC3E}">
        <p14:creationId xmlns:p14="http://schemas.microsoft.com/office/powerpoint/2010/main" val="1319033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B66F4E-7258-4E94-964C-A9E765023BE6}" type="datetimeFigureOut">
              <a:rPr lang="en-US" smtClean="0"/>
              <a:pPr/>
              <a:t>5/8/2013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E3F2A-0A31-4ECD-9EA3-23AE7A5149D8}" type="slidenum">
              <a:rPr lang="en-US" smtClean="0"/>
              <a:pPr/>
              <a:t>‹#›</a:t>
            </a:fld>
            <a:endParaRPr lang="en-US"/>
          </a:p>
        </p:txBody>
      </p:sp>
    </p:spTree>
    <p:extLst>
      <p:ext uri="{BB962C8B-B14F-4D97-AF65-F5344CB8AC3E}">
        <p14:creationId xmlns:p14="http://schemas.microsoft.com/office/powerpoint/2010/main" val="312952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0EB66F4E-7258-4E94-964C-A9E765023BE6}" type="datetimeFigureOut">
              <a:rPr lang="en-US" smtClean="0"/>
              <a:pPr/>
              <a:t>5/8/2013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FE3F2A-0A31-4ECD-9EA3-23AE7A5149D8}" type="slidenum">
              <a:rPr lang="en-US" smtClean="0"/>
              <a:pPr/>
              <a:t>‹#›</a:t>
            </a:fld>
            <a:endParaRPr lang="en-US" dirty="0"/>
          </a:p>
        </p:txBody>
      </p:sp>
      <p:sp>
        <p:nvSpPr>
          <p:cNvPr id="7" name="TextBox 6"/>
          <p:cNvSpPr txBox="1"/>
          <p:nvPr userDrawn="1"/>
        </p:nvSpPr>
        <p:spPr>
          <a:xfrm>
            <a:off x="791226" y="6324600"/>
            <a:ext cx="2180573" cy="369332"/>
          </a:xfrm>
          <a:prstGeom prst="rect">
            <a:avLst/>
          </a:prstGeom>
          <a:noFill/>
        </p:spPr>
        <p:txBody>
          <a:bodyPr wrap="square" rtlCol="0">
            <a:spAutoFit/>
          </a:bodyPr>
          <a:lstStyle/>
          <a:p>
            <a:r>
              <a:rPr lang="en-US" dirty="0" smtClean="0"/>
              <a:t>Razieh Moghadam</a:t>
            </a:r>
            <a:endParaRPr lang="en-US" dirty="0"/>
          </a:p>
        </p:txBody>
      </p:sp>
      <p:sp>
        <p:nvSpPr>
          <p:cNvPr id="8" name="TextBox 7"/>
          <p:cNvSpPr txBox="1"/>
          <p:nvPr userDrawn="1"/>
        </p:nvSpPr>
        <p:spPr>
          <a:xfrm>
            <a:off x="3352800" y="6324600"/>
            <a:ext cx="2209800" cy="369332"/>
          </a:xfrm>
          <a:prstGeom prst="rect">
            <a:avLst/>
          </a:prstGeom>
          <a:noFill/>
        </p:spPr>
        <p:txBody>
          <a:bodyPr wrap="square" rtlCol="0">
            <a:spAutoFit/>
          </a:bodyPr>
          <a:lstStyle/>
          <a:p>
            <a:pPr algn="ctr"/>
            <a:r>
              <a:rPr lang="en-US" dirty="0" smtClean="0"/>
              <a:t>Kowsar Corp.</a:t>
            </a:r>
            <a:endParaRPr lang="en-US" dirty="0"/>
          </a:p>
        </p:txBody>
      </p:sp>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15200" y="6163151"/>
            <a:ext cx="609600" cy="633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7751551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B66F4E-7258-4E94-964C-A9E765023BE6}" type="datetimeFigureOut">
              <a:rPr lang="en-US" smtClean="0"/>
              <a:pPr/>
              <a:t>5/8/2013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E3F2A-0A31-4ECD-9EA3-23AE7A5149D8}" type="slidenum">
              <a:rPr lang="en-US" smtClean="0"/>
              <a:pPr/>
              <a:t>‹#›</a:t>
            </a:fld>
            <a:endParaRPr lang="en-US"/>
          </a:p>
        </p:txBody>
      </p:sp>
    </p:spTree>
    <p:extLst>
      <p:ext uri="{BB962C8B-B14F-4D97-AF65-F5344CB8AC3E}">
        <p14:creationId xmlns:p14="http://schemas.microsoft.com/office/powerpoint/2010/main" val="977141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B66F4E-7258-4E94-964C-A9E765023BE6}" type="datetimeFigureOut">
              <a:rPr lang="en-US" smtClean="0"/>
              <a:pPr/>
              <a:t>5/8/2013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FE3F2A-0A31-4ECD-9EA3-23AE7A5149D8}" type="slidenum">
              <a:rPr lang="en-US" smtClean="0"/>
              <a:pPr/>
              <a:t>‹#›</a:t>
            </a:fld>
            <a:endParaRPr lang="en-US"/>
          </a:p>
        </p:txBody>
      </p:sp>
    </p:spTree>
    <p:extLst>
      <p:ext uri="{BB962C8B-B14F-4D97-AF65-F5344CB8AC3E}">
        <p14:creationId xmlns:p14="http://schemas.microsoft.com/office/powerpoint/2010/main" val="71634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B66F4E-7258-4E94-964C-A9E765023BE6}" type="datetimeFigureOut">
              <a:rPr lang="en-US" smtClean="0"/>
              <a:pPr/>
              <a:t>5/8/2013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FE3F2A-0A31-4ECD-9EA3-23AE7A5149D8}" type="slidenum">
              <a:rPr lang="en-US" smtClean="0"/>
              <a:pPr/>
              <a:t>‹#›</a:t>
            </a:fld>
            <a:endParaRPr lang="en-US"/>
          </a:p>
        </p:txBody>
      </p:sp>
    </p:spTree>
    <p:extLst>
      <p:ext uri="{BB962C8B-B14F-4D97-AF65-F5344CB8AC3E}">
        <p14:creationId xmlns:p14="http://schemas.microsoft.com/office/powerpoint/2010/main" val="1497856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B66F4E-7258-4E94-964C-A9E765023BE6}" type="datetimeFigureOut">
              <a:rPr lang="en-US" smtClean="0"/>
              <a:pPr/>
              <a:t>5/8/2013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FE3F2A-0A31-4ECD-9EA3-23AE7A5149D8}" type="slidenum">
              <a:rPr lang="en-US" smtClean="0"/>
              <a:pPr/>
              <a:t>‹#›</a:t>
            </a:fld>
            <a:endParaRPr lang="en-US"/>
          </a:p>
        </p:txBody>
      </p:sp>
    </p:spTree>
    <p:extLst>
      <p:ext uri="{BB962C8B-B14F-4D97-AF65-F5344CB8AC3E}">
        <p14:creationId xmlns:p14="http://schemas.microsoft.com/office/powerpoint/2010/main" val="335975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B66F4E-7258-4E94-964C-A9E765023BE6}" type="datetimeFigureOut">
              <a:rPr lang="en-US" smtClean="0"/>
              <a:pPr/>
              <a:t>5/8/2013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FE3F2A-0A31-4ECD-9EA3-23AE7A5149D8}" type="slidenum">
              <a:rPr lang="en-US" smtClean="0"/>
              <a:pPr/>
              <a:t>‹#›</a:t>
            </a:fld>
            <a:endParaRPr lang="en-US"/>
          </a:p>
        </p:txBody>
      </p:sp>
    </p:spTree>
    <p:extLst>
      <p:ext uri="{BB962C8B-B14F-4D97-AF65-F5344CB8AC3E}">
        <p14:creationId xmlns:p14="http://schemas.microsoft.com/office/powerpoint/2010/main" val="4019131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B66F4E-7258-4E94-964C-A9E765023BE6}" type="datetimeFigureOut">
              <a:rPr lang="en-US" smtClean="0"/>
              <a:pPr/>
              <a:t>5/8/2013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FE3F2A-0A31-4ECD-9EA3-23AE7A5149D8}" type="slidenum">
              <a:rPr lang="en-US" smtClean="0"/>
              <a:pPr/>
              <a:t>‹#›</a:t>
            </a:fld>
            <a:endParaRPr lang="en-US"/>
          </a:p>
        </p:txBody>
      </p:sp>
    </p:spTree>
    <p:extLst>
      <p:ext uri="{BB962C8B-B14F-4D97-AF65-F5344CB8AC3E}">
        <p14:creationId xmlns:p14="http://schemas.microsoft.com/office/powerpoint/2010/main" val="1566409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B66F4E-7258-4E94-964C-A9E765023BE6}" type="datetimeFigureOut">
              <a:rPr lang="en-US" smtClean="0"/>
              <a:pPr/>
              <a:t>5/8/2013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FE3F2A-0A31-4ECD-9EA3-23AE7A5149D8}" type="slidenum">
              <a:rPr lang="en-US" smtClean="0"/>
              <a:pPr/>
              <a:t>‹#›</a:t>
            </a:fld>
            <a:endParaRPr lang="en-US"/>
          </a:p>
        </p:txBody>
      </p:sp>
    </p:spTree>
    <p:extLst>
      <p:ext uri="{BB962C8B-B14F-4D97-AF65-F5344CB8AC3E}">
        <p14:creationId xmlns:p14="http://schemas.microsoft.com/office/powerpoint/2010/main" val="1568362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B66F4E-7258-4E94-964C-A9E765023BE6}" type="datetimeFigureOut">
              <a:rPr lang="en-US" smtClean="0"/>
              <a:pPr/>
              <a:t>5/8/2013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FE3F2A-0A31-4ECD-9EA3-23AE7A5149D8}" type="slidenum">
              <a:rPr lang="en-US" smtClean="0"/>
              <a:pPr/>
              <a:t>‹#›</a:t>
            </a:fld>
            <a:endParaRPr lang="en-US"/>
          </a:p>
        </p:txBody>
      </p:sp>
    </p:spTree>
    <p:extLst>
      <p:ext uri="{BB962C8B-B14F-4D97-AF65-F5344CB8AC3E}">
        <p14:creationId xmlns:p14="http://schemas.microsoft.com/office/powerpoint/2010/main" val="29966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who.int/hinari/e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hinari@who.in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9493" y="2057400"/>
            <a:ext cx="7175351" cy="1219200"/>
          </a:xfrm>
        </p:spPr>
        <p:txBody>
          <a:bodyPr>
            <a:noAutofit/>
          </a:bodyPr>
          <a:lstStyle/>
          <a:p>
            <a:r>
              <a:rPr lang="en-US" b="1" dirty="0">
                <a:latin typeface="Times New Roman" pitchFamily="18" charset="0"/>
                <a:cs typeface="Times New Roman" pitchFamily="18" charset="0"/>
              </a:rPr>
              <a:t>HINARI Access to Research in Health </a:t>
            </a:r>
            <a:r>
              <a:rPr lang="en-US" b="1" dirty="0" err="1">
                <a:latin typeface="Times New Roman" pitchFamily="18" charset="0"/>
                <a:cs typeface="Times New Roman" pitchFamily="18" charset="0"/>
              </a:rPr>
              <a:t>Programme</a:t>
            </a:r>
            <a:r>
              <a:rPr lang="en-US" b="1" dirty="0">
                <a:latin typeface="Times New Roman" pitchFamily="18" charset="0"/>
                <a:cs typeface="Times New Roman" pitchFamily="18" charset="0"/>
              </a:rPr>
              <a:t>  </a:t>
            </a:r>
            <a:endParaRPr lang="en-US" b="1" dirty="0" smtClean="0">
              <a:latin typeface="Times New Roman" pitchFamily="18" charset="0"/>
              <a:cs typeface="Times New Roman" pitchFamily="18" charset="0"/>
            </a:endParaRPr>
          </a:p>
        </p:txBody>
      </p:sp>
      <p:sp>
        <p:nvSpPr>
          <p:cNvPr id="3" name="Subtitle 2"/>
          <p:cNvSpPr>
            <a:spLocks noGrp="1"/>
          </p:cNvSpPr>
          <p:nvPr>
            <p:ph type="subTitle" idx="1"/>
          </p:nvPr>
        </p:nvSpPr>
        <p:spPr>
          <a:xfrm>
            <a:off x="1219200" y="3048000"/>
            <a:ext cx="6477000" cy="3496264"/>
          </a:xfrm>
        </p:spPr>
        <p:txBody>
          <a:bodyPr>
            <a:normAutofit/>
          </a:bodyPr>
          <a:lstStyle/>
          <a:p>
            <a:endParaRPr lang="en-US" b="1" dirty="0" smtClean="0">
              <a:solidFill>
                <a:schemeClr val="tx1"/>
              </a:solidFill>
              <a:latin typeface="Times New Roman" pitchFamily="18" charset="0"/>
              <a:cs typeface="Times New Roman" pitchFamily="18" charset="0"/>
            </a:endParaRPr>
          </a:p>
          <a:p>
            <a:endParaRPr lang="en-US" b="1" dirty="0">
              <a:solidFill>
                <a:schemeClr val="tx1"/>
              </a:solidFill>
              <a:latin typeface="Times New Roman" pitchFamily="18" charset="0"/>
              <a:cs typeface="Times New Roman" pitchFamily="18" charset="0"/>
            </a:endParaRPr>
          </a:p>
          <a:p>
            <a:r>
              <a:rPr lang="en-US" b="1" dirty="0" smtClean="0">
                <a:solidFill>
                  <a:schemeClr val="tx1"/>
                </a:solidFill>
                <a:latin typeface="Times New Roman" pitchFamily="18" charset="0"/>
                <a:cs typeface="Times New Roman" pitchFamily="18" charset="0"/>
              </a:rPr>
              <a:t>Razieh Moghadam,</a:t>
            </a:r>
            <a:r>
              <a:rPr lang="en-US" dirty="0">
                <a:solidFill>
                  <a:schemeClr val="tx1"/>
                </a:solidFill>
                <a:latin typeface="Times New Roman" pitchFamily="18" charset="0"/>
                <a:cs typeface="Times New Roman" pitchFamily="18" charset="0"/>
              </a:rPr>
              <a:t/>
            </a:r>
            <a:br>
              <a:rPr lang="en-US" dirty="0">
                <a:solidFill>
                  <a:schemeClr val="tx1"/>
                </a:solidFill>
                <a:latin typeface="Times New Roman" pitchFamily="18" charset="0"/>
                <a:cs typeface="Times New Roman" pitchFamily="18" charset="0"/>
              </a:rPr>
            </a:br>
            <a:r>
              <a:rPr lang="en-US" smtClean="0">
                <a:solidFill>
                  <a:schemeClr val="tx1"/>
                </a:solidFill>
                <a:latin typeface="Times New Roman" pitchFamily="18" charset="0"/>
                <a:cs typeface="Times New Roman" pitchFamily="18" charset="0"/>
              </a:rPr>
              <a:t>Kowsar </a:t>
            </a:r>
            <a:r>
              <a:rPr lang="en-US" smtClean="0">
                <a:solidFill>
                  <a:schemeClr val="tx1"/>
                </a:solidFill>
                <a:latin typeface="Times New Roman" pitchFamily="18" charset="0"/>
                <a:cs typeface="Times New Roman" pitchFamily="18" charset="0"/>
              </a:rPr>
              <a:t>Corporation,</a:t>
            </a:r>
            <a:r>
              <a:rPr lang="en-US" dirty="0">
                <a:solidFill>
                  <a:schemeClr val="tx1"/>
                </a:solidFill>
                <a:latin typeface="Times New Roman" pitchFamily="18" charset="0"/>
                <a:cs typeface="Times New Roman" pitchFamily="18" charset="0"/>
              </a:rPr>
              <a:t/>
            </a:r>
            <a:br>
              <a:rPr lang="en-US" dirty="0">
                <a:solidFill>
                  <a:schemeClr val="tx1"/>
                </a:solidFill>
                <a:latin typeface="Times New Roman" pitchFamily="18" charset="0"/>
                <a:cs typeface="Times New Roman" pitchFamily="18" charset="0"/>
              </a:rPr>
            </a:b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49685"/>
            <a:ext cx="1511474" cy="1571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53122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prstGeom prst="rect">
            <a:avLst/>
          </a:prstGeom>
        </p:spPr>
        <p:txBody>
          <a:bodyPr>
            <a:normAutofit fontScale="92500" lnSpcReduction="10000"/>
          </a:bodyPr>
          <a:lstStyle/>
          <a:p>
            <a:pPr marL="45720" indent="0">
              <a:buNone/>
            </a:pPr>
            <a:endParaRPr lang="en-US" dirty="0"/>
          </a:p>
          <a:p>
            <a:r>
              <a:rPr lang="en-US" sz="3000" dirty="0" smtClean="0">
                <a:latin typeface="Times New Roman" pitchFamily="18" charset="0"/>
                <a:cs typeface="Times New Roman" pitchFamily="18" charset="0"/>
              </a:rPr>
              <a:t>(</a:t>
            </a:r>
            <a:r>
              <a:rPr lang="en-US" sz="3000" dirty="0" smtClean="0">
                <a:latin typeface="Times New Roman" pitchFamily="18" charset="0"/>
                <a:cs typeface="Times New Roman" pitchFamily="18" charset="0"/>
                <a:hlinkClick r:id="rId2"/>
              </a:rPr>
              <a:t>http</a:t>
            </a:r>
            <a:r>
              <a:rPr lang="en-US" sz="3000" dirty="0">
                <a:latin typeface="Times New Roman" pitchFamily="18" charset="0"/>
                <a:cs typeface="Times New Roman" pitchFamily="18" charset="0"/>
                <a:hlinkClick r:id="rId2"/>
              </a:rPr>
              <a:t>://www.who.int/hinari/en</a:t>
            </a:r>
            <a:r>
              <a:rPr lang="en-US" sz="3000" dirty="0" smtClean="0">
                <a:latin typeface="Times New Roman" pitchFamily="18" charset="0"/>
                <a:cs typeface="Times New Roman" pitchFamily="18" charset="0"/>
                <a:hlinkClick r:id="rId2"/>
              </a:rPr>
              <a:t>/</a:t>
            </a:r>
            <a:r>
              <a:rPr lang="en-US" sz="3000" dirty="0">
                <a:latin typeface="Times New Roman" pitchFamily="18" charset="0"/>
                <a:cs typeface="Times New Roman" pitchFamily="18" charset="0"/>
              </a:rPr>
              <a:t>) HINARI </a:t>
            </a:r>
            <a:r>
              <a:rPr lang="en-US" sz="3000" dirty="0" err="1">
                <a:latin typeface="Times New Roman" pitchFamily="18" charset="0"/>
                <a:cs typeface="Times New Roman" pitchFamily="18" charset="0"/>
              </a:rPr>
              <a:t>Programme</a:t>
            </a:r>
            <a:r>
              <a:rPr lang="en-US" sz="3000" dirty="0">
                <a:latin typeface="Times New Roman" pitchFamily="18" charset="0"/>
                <a:cs typeface="Times New Roman" pitchFamily="18" charset="0"/>
              </a:rPr>
              <a:t> set up by WHO together with major publishers, enables developing countries to gain access to one of the world's largest collections of biomedical and health literature. HINARI was launched in January 2002, with some 1500 journals from 6 major publishers: Blackwell, Elsevier Science, the Harcourt Worldwide STM Group, </a:t>
            </a:r>
            <a:r>
              <a:rPr lang="en-US" sz="3000" dirty="0" err="1">
                <a:latin typeface="Times New Roman" pitchFamily="18" charset="0"/>
                <a:cs typeface="Times New Roman" pitchFamily="18" charset="0"/>
              </a:rPr>
              <a:t>Wolters</a:t>
            </a:r>
            <a:r>
              <a:rPr lang="en-US" sz="3000" dirty="0">
                <a:latin typeface="Times New Roman" pitchFamily="18" charset="0"/>
                <a:cs typeface="Times New Roman" pitchFamily="18" charset="0"/>
              </a:rPr>
              <a:t> Kluwer International Health &amp; Science, Springer </a:t>
            </a:r>
            <a:r>
              <a:rPr lang="en-US" sz="3000" dirty="0" err="1">
                <a:latin typeface="Times New Roman" pitchFamily="18" charset="0"/>
                <a:cs typeface="Times New Roman" pitchFamily="18" charset="0"/>
              </a:rPr>
              <a:t>Verlag</a:t>
            </a:r>
            <a:r>
              <a:rPr lang="en-US" sz="3000" dirty="0">
                <a:latin typeface="Times New Roman" pitchFamily="18" charset="0"/>
                <a:cs typeface="Times New Roman" pitchFamily="18" charset="0"/>
              </a:rPr>
              <a:t> and John </a:t>
            </a:r>
            <a:r>
              <a:rPr lang="en-US" sz="3000" dirty="0" smtClean="0">
                <a:latin typeface="Times New Roman" pitchFamily="18" charset="0"/>
                <a:cs typeface="Times New Roman" pitchFamily="18" charset="0"/>
              </a:rPr>
              <a:t>Wiley.</a:t>
            </a:r>
            <a:endParaRPr lang="en-US" sz="3000" dirty="0">
              <a:latin typeface="Times New Roman" pitchFamily="18" charset="0"/>
              <a:cs typeface="Times New Roman" pitchFamily="18" charset="0"/>
            </a:endParaRPr>
          </a:p>
        </p:txBody>
      </p:sp>
      <p:sp>
        <p:nvSpPr>
          <p:cNvPr id="6" name="Rectangle 5"/>
          <p:cNvSpPr/>
          <p:nvPr/>
        </p:nvSpPr>
        <p:spPr>
          <a:xfrm>
            <a:off x="838200" y="643584"/>
            <a:ext cx="2973891" cy="769441"/>
          </a:xfrm>
          <a:prstGeom prst="rect">
            <a:avLst/>
          </a:prstGeom>
        </p:spPr>
        <p:txBody>
          <a:bodyPr wrap="none">
            <a:spAutoFit/>
          </a:bodyPr>
          <a:lstStyle/>
          <a:p>
            <a:r>
              <a:rPr lang="en-US" sz="4400" b="1" dirty="0" smtClean="0">
                <a:latin typeface="Times New Roman" pitchFamily="18" charset="0"/>
                <a:cs typeface="Times New Roman" pitchFamily="18" charset="0"/>
              </a:rPr>
              <a:t>Description</a:t>
            </a:r>
          </a:p>
        </p:txBody>
      </p:sp>
    </p:spTree>
    <p:extLst>
      <p:ext uri="{BB962C8B-B14F-4D97-AF65-F5344CB8AC3E}">
        <p14:creationId xmlns:p14="http://schemas.microsoft.com/office/powerpoint/2010/main" val="39556226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Autofit/>
          </a:bodyPr>
          <a:lstStyle/>
          <a:p>
            <a:r>
              <a:rPr lang="en-US" b="1" dirty="0">
                <a:latin typeface="Times New Roman" pitchFamily="18" charset="0"/>
                <a:cs typeface="Times New Roman" pitchFamily="18" charset="0"/>
              </a:rPr>
              <a:t>What are the requirements for becoming a partner </a:t>
            </a:r>
            <a:r>
              <a:rPr lang="en-US" b="1" dirty="0" smtClean="0">
                <a:latin typeface="Times New Roman" pitchFamily="18" charset="0"/>
                <a:cs typeface="Times New Roman" pitchFamily="18" charset="0"/>
              </a:rPr>
              <a:t>publisher?</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2743200"/>
            <a:ext cx="8077200" cy="3505200"/>
          </a:xfrm>
        </p:spPr>
        <p:txBody>
          <a:bodyPr>
            <a:normAutofit/>
          </a:bodyPr>
          <a:lstStyle/>
          <a:p>
            <a:r>
              <a:rPr lang="en-US" sz="2800" dirty="0">
                <a:latin typeface="Times New Roman" pitchFamily="18" charset="0"/>
                <a:cs typeface="Times New Roman" pitchFamily="18" charset="0"/>
              </a:rPr>
              <a:t>The main requirements for participation are that the journals be in the biomedical and related social science fields, and that they be available online in their full text version. Please write to us at </a:t>
            </a:r>
            <a:r>
              <a:rPr lang="en-US" sz="2800" i="1" dirty="0" smtClean="0">
                <a:solidFill>
                  <a:srgbClr val="FF0000"/>
                </a:solidFill>
                <a:latin typeface="Times New Roman" pitchFamily="18" charset="0"/>
                <a:cs typeface="Times New Roman" pitchFamily="18" charset="0"/>
                <a:hlinkClick r:id="rId2"/>
              </a:rPr>
              <a:t>hinari@who.int</a:t>
            </a:r>
            <a:r>
              <a:rPr lang="en-US" sz="2800" i="1" dirty="0">
                <a:solidFill>
                  <a:srgbClr val="FF0000"/>
                </a:solidFill>
                <a:latin typeface="Times New Roman" pitchFamily="18" charset="0"/>
                <a:cs typeface="Times New Roman" pitchFamily="18" charset="0"/>
              </a:rPr>
              <a:t> </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for further details on submitting your journals to HINARI. </a:t>
            </a:r>
            <a:endParaRPr lang="en-US" sz="2800"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40872209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241</TotalTime>
  <Words>143</Words>
  <Application>Microsoft Office PowerPoint</Application>
  <PresentationFormat>On-screen Show (4:3)</PresentationFormat>
  <Paragraphs>9</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HINARI Access to Research in Health Programme  </vt:lpstr>
      <vt:lpstr>PowerPoint Presentation</vt:lpstr>
      <vt:lpstr>What are the requirements for becoming a partner publisher?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AMA Manual of Style</dc:title>
  <dc:creator>Mostafa</dc:creator>
  <cp:lastModifiedBy>Moghadam</cp:lastModifiedBy>
  <cp:revision>19</cp:revision>
  <dcterms:created xsi:type="dcterms:W3CDTF">2011-08-06T19:54:22Z</dcterms:created>
  <dcterms:modified xsi:type="dcterms:W3CDTF">2013-05-08T12:34:17Z</dcterms:modified>
</cp:coreProperties>
</file>